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media/image1.png" ContentType="image/png"/>
  <Override PartName="/ppt/media/image2.jpeg" ContentType="image/jpeg"/>
  <Override PartName="/ppt/media/image12.png" ContentType="image/png"/>
  <Override PartName="/ppt/media/image7.png" ContentType="image/png"/>
  <Override PartName="/ppt/media/image3.png" ContentType="image/png"/>
  <Override PartName="/ppt/media/image4.png" ContentType="image/png"/>
  <Override PartName="/ppt/media/image10.png" ContentType="image/png"/>
  <Override PartName="/ppt/media/image5.png" ContentType="image/png"/>
  <Override PartName="/ppt/media/image6.png" ContentType="image/png"/>
  <Override PartName="/ppt/media/image11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9D0999-094D-4B5B-BEBD-73E0B8EC80F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A20DD2-4C8B-4DA7-B5EA-055CE6DAA8E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3A19E5-8020-4FA1-969F-B8E60875E42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01A253-B727-40CD-AD79-5753A8EA4C7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1BB9BE-684A-4DA3-90F8-A4AC4A1403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EF691D-FB36-45B2-9D29-F426D233908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7189EF-BCF3-4B9D-81A0-FA95B4951B5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FEC402-6C9F-430B-9357-372BE4AE0E0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35069C-000B-443A-B981-FEBAF4F64EE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BA7B85-AB08-4B75-B40C-1261A534D96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62CF71-A889-430B-B92F-DE65ED1E4FC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643D86-30F3-41BF-AC05-0D847647161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F5CBC80-469C-4DBC-B9CD-A35ACB699F56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9280" cy="566892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847080"/>
            <a:ext cx="9071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Segoe UI Light"/>
              </a:rPr>
              <a:t>Задача №17</a:t>
            </a:r>
            <a:br>
              <a:rPr sz="3200"/>
            </a:br>
            <a:r>
              <a:rPr b="0" lang="ru-RU" sz="3200" spc="-1" strike="noStrike">
                <a:solidFill>
                  <a:srgbClr val="000000"/>
                </a:solidFill>
                <a:latin typeface="Segoe UI Light"/>
              </a:rPr>
              <a:t>Исследование характера распространения лазерного излучения</a:t>
            </a:r>
            <a:br>
              <a:rPr sz="3200"/>
            </a:br>
            <a:r>
              <a:rPr b="0" lang="ru-RU" sz="3200" spc="-1" strike="noStrike">
                <a:solidFill>
                  <a:srgbClr val="000000"/>
                </a:solidFill>
                <a:latin typeface="Segoe UI Light"/>
              </a:rPr>
              <a:t>(СПбПУ им. Петра Великого) 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896000" y="3956760"/>
            <a:ext cx="5116680" cy="130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Segoe UI Light"/>
              </a:rPr>
              <a:t>Команда «Замечательный беспередел»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Segoe UI Light"/>
              </a:rPr>
              <a:t>Доклад подготовил студент 3-го курса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Segoe UI Light"/>
              </a:rPr>
              <a:t>Андрей Гавриленко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9280" cy="5668920"/>
          </a:xfrm>
          <a:prstGeom prst="rect">
            <a:avLst/>
          </a:prstGeom>
          <a:ln w="0"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-850680" y="235800"/>
            <a:ext cx="9071280" cy="5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Segoe UI Light"/>
              </a:rPr>
              <a:t>Качественный анализ зависимостей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105840" y="3180240"/>
            <a:ext cx="3319560" cy="2489400"/>
          </a:xfrm>
          <a:prstGeom prst="rect">
            <a:avLst/>
          </a:prstGeom>
          <a:ln w="0">
            <a:noFill/>
          </a:ln>
        </p:spPr>
      </p:pic>
      <p:pic>
        <p:nvPicPr>
          <p:cNvPr id="86" name="" descr=""/>
          <p:cNvPicPr/>
          <p:nvPr/>
        </p:nvPicPr>
        <p:blipFill>
          <a:blip r:embed="rId3"/>
          <a:stretch/>
        </p:blipFill>
        <p:spPr>
          <a:xfrm>
            <a:off x="105840" y="815760"/>
            <a:ext cx="3341520" cy="2505960"/>
          </a:xfrm>
          <a:prstGeom prst="rect">
            <a:avLst/>
          </a:prstGeom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4"/>
          <a:stretch/>
        </p:blipFill>
        <p:spPr>
          <a:xfrm>
            <a:off x="3397680" y="3180240"/>
            <a:ext cx="3338640" cy="2503800"/>
          </a:xfrm>
          <a:prstGeom prst="rect">
            <a:avLst/>
          </a:prstGeom>
          <a:ln w="0">
            <a:noFill/>
          </a:ln>
        </p:spPr>
      </p:pic>
      <p:pic>
        <p:nvPicPr>
          <p:cNvPr id="88" name="" descr=""/>
          <p:cNvPicPr/>
          <p:nvPr/>
        </p:nvPicPr>
        <p:blipFill>
          <a:blip r:embed="rId5"/>
          <a:stretch/>
        </p:blipFill>
        <p:spPr>
          <a:xfrm>
            <a:off x="3447720" y="815760"/>
            <a:ext cx="3315240" cy="2486160"/>
          </a:xfrm>
          <a:prstGeom prst="rect">
            <a:avLst/>
          </a:prstGeom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6"/>
          <a:stretch/>
        </p:blipFill>
        <p:spPr>
          <a:xfrm>
            <a:off x="6736680" y="3161880"/>
            <a:ext cx="3342960" cy="250704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7"/>
          <a:stretch/>
        </p:blipFill>
        <p:spPr>
          <a:xfrm>
            <a:off x="6763320" y="835560"/>
            <a:ext cx="3314520" cy="248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0" y="720"/>
            <a:ext cx="10079280" cy="5668920"/>
          </a:xfrm>
          <a:prstGeom prst="rect">
            <a:avLst/>
          </a:prstGeom>
          <a:ln w="0">
            <a:noFill/>
          </a:ln>
        </p:spPr>
      </p:pic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-528840" y="235800"/>
            <a:ext cx="9071280" cy="5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Segoe UI Light"/>
              </a:rPr>
              <a:t>Заключение: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"/>
          <p:cNvSpPr/>
          <p:nvPr/>
        </p:nvSpPr>
        <p:spPr>
          <a:xfrm>
            <a:off x="324000" y="947880"/>
            <a:ext cx="6007680" cy="441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Segoe UI Light"/>
              </a:rPr>
              <a:t>1. Получена аналитическая зависимость коэффициента исследуемой жидкости от параметров системы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Segoe UI Light"/>
              </a:rPr>
              <a:t>2. Построена графическая модель для визуализации хода луча и его изучения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Segoe UI Light"/>
              </a:rPr>
              <a:t>3. Получены качественные зависимости отклонения луча от характеристик системы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Segoe UI Light"/>
              </a:rPr>
              <a:t>4. Разработан численный алгоритм для нахождения коэффициента преломления с произвольно задаваемой точностью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5818680" y="3233880"/>
            <a:ext cx="4403520" cy="330264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3"/>
          <a:stretch/>
        </p:blipFill>
        <p:spPr>
          <a:xfrm rot="21583800">
            <a:off x="7430400" y="2680560"/>
            <a:ext cx="2355840" cy="248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0" y="720"/>
            <a:ext cx="10079280" cy="5668920"/>
          </a:xfrm>
          <a:prstGeom prst="rect">
            <a:avLst/>
          </a:prstGeom>
          <a:ln w="0">
            <a:noFill/>
          </a:ln>
        </p:spPr>
      </p:pic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2980800" y="2900160"/>
            <a:ext cx="4242960" cy="2829960"/>
          </a:xfrm>
          <a:prstGeom prst="rect">
            <a:avLst/>
          </a:prstGeom>
          <a:ln w="0">
            <a:noFill/>
          </a:ln>
        </p:spPr>
      </p:pic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63600" y="1764000"/>
            <a:ext cx="9071280" cy="107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Segoe UI Light"/>
              </a:rPr>
              <a:t>Спасибо за внимание!</a:t>
            </a:r>
            <a:br>
              <a:rPr sz="3200"/>
            </a:br>
            <a:r>
              <a:rPr b="0" lang="ru-RU" sz="3200" spc="-1" strike="noStrike">
                <a:solidFill>
                  <a:srgbClr val="000000"/>
                </a:solidFill>
                <a:latin typeface="Segoe UI Light"/>
              </a:rPr>
              <a:t>С нетерпением ждём ваших вопросов!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720" y="720"/>
            <a:ext cx="10079280" cy="566892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37040" y="921600"/>
            <a:ext cx="9071280" cy="5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Segoe UI Light"/>
              </a:rPr>
              <a:t>Дифференциальная кювета Андерсона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>
            <a:off x="625320" y="1912680"/>
            <a:ext cx="3592800" cy="321264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3"/>
          <a:stretch/>
        </p:blipFill>
        <p:spPr>
          <a:xfrm>
            <a:off x="4449960" y="1905840"/>
            <a:ext cx="5101560" cy="319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9280" cy="566892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94480"/>
            <a:ext cx="9071280" cy="5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Segoe UI Light"/>
              </a:rPr>
              <a:t>Постановка задачи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395640" y="2026440"/>
            <a:ext cx="9435600" cy="431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600" spc="-1" strike="noStrike">
                <a:solidFill>
                  <a:srgbClr val="000000"/>
                </a:solidFill>
                <a:latin typeface="Segoe UI Light"/>
              </a:rPr>
              <a:t>Необходимо: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"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Segoe UI Light"/>
              </a:rPr>
              <a:t>найти аналитическое выражение для отклонения луча в дифференциальной кювете Андерсона 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"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Segoe UI Light"/>
              </a:rPr>
              <a:t>изучить характер распространения луча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"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Segoe UI Light"/>
              </a:rPr>
              <a:t>определить влияние различных параметров системы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"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Segoe UI Light"/>
              </a:rPr>
              <a:t>научиться численно находить значение коэффициента преломления с точностью 0.0001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9280" cy="5668920"/>
          </a:xfrm>
          <a:prstGeom prst="rect">
            <a:avLst/>
          </a:prstGeom>
          <a:ln w="0">
            <a:noFill/>
          </a:ln>
        </p:spPr>
      </p:pic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0" y="228600"/>
            <a:ext cx="9071280" cy="5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Segoe UI Light"/>
              </a:rPr>
              <a:t>Аналитическое решение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4847760" y="1551600"/>
            <a:ext cx="5568840" cy="1774080"/>
          </a:xfrm>
          <a:prstGeom prst="rect">
            <a:avLst/>
          </a:prstGeom>
          <a:ln w="0">
            <a:noFill/>
          </a:ln>
        </p:spPr>
      </p:pic>
      <p:pic>
        <p:nvPicPr>
          <p:cNvPr id="54" name="" descr=""/>
          <p:cNvPicPr/>
          <p:nvPr/>
        </p:nvPicPr>
        <p:blipFill>
          <a:blip r:embed="rId3"/>
          <a:stretch/>
        </p:blipFill>
        <p:spPr>
          <a:xfrm>
            <a:off x="105480" y="1390680"/>
            <a:ext cx="4918680" cy="381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9280" cy="5668920"/>
          </a:xfrm>
          <a:prstGeom prst="rect">
            <a:avLst/>
          </a:prstGeom>
          <a:ln w="0">
            <a:noFill/>
          </a:ln>
        </p:spPr>
      </p:pic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30320" y="199440"/>
            <a:ext cx="9071280" cy="5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Segoe UI Light"/>
              </a:rPr>
              <a:t>Аналитическое решение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67320" y="938880"/>
            <a:ext cx="5382720" cy="4609440"/>
          </a:xfrm>
          <a:prstGeom prst="rect">
            <a:avLst/>
          </a:prstGeom>
          <a:ln w="0">
            <a:noFill/>
          </a:ln>
        </p:spPr>
      </p:pic>
      <p:pic>
        <p:nvPicPr>
          <p:cNvPr id="58" name="" descr=""/>
          <p:cNvPicPr/>
          <p:nvPr/>
        </p:nvPicPr>
        <p:blipFill>
          <a:blip r:embed="rId3"/>
          <a:stretch/>
        </p:blipFill>
        <p:spPr>
          <a:xfrm>
            <a:off x="4955400" y="938880"/>
            <a:ext cx="4782240" cy="2348280"/>
          </a:xfrm>
          <a:prstGeom prst="rect">
            <a:avLst/>
          </a:prstGeom>
          <a:ln w="0">
            <a:noFill/>
          </a:ln>
        </p:spPr>
      </p:pic>
      <p:pic>
        <p:nvPicPr>
          <p:cNvPr id="59" name="" descr=""/>
          <p:cNvPicPr/>
          <p:nvPr/>
        </p:nvPicPr>
        <p:blipFill>
          <a:blip r:embed="rId4"/>
          <a:stretch/>
        </p:blipFill>
        <p:spPr>
          <a:xfrm>
            <a:off x="5806440" y="4511520"/>
            <a:ext cx="3470040" cy="1932480"/>
          </a:xfrm>
          <a:prstGeom prst="rect">
            <a:avLst/>
          </a:prstGeom>
          <a:ln w="0">
            <a:noFill/>
          </a:ln>
        </p:spPr>
      </p:pic>
      <p:pic>
        <p:nvPicPr>
          <p:cNvPr id="60" name="" descr=""/>
          <p:cNvPicPr/>
          <p:nvPr/>
        </p:nvPicPr>
        <p:blipFill>
          <a:blip r:embed="rId5"/>
          <a:stretch/>
        </p:blipFill>
        <p:spPr>
          <a:xfrm>
            <a:off x="5450400" y="3287520"/>
            <a:ext cx="4194000" cy="146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9280" cy="5668920"/>
          </a:xfrm>
          <a:prstGeom prst="rect">
            <a:avLst/>
          </a:prstGeom>
          <a:ln w="0">
            <a:noFill/>
          </a:ln>
        </p:spPr>
      </p:pic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-60120" y="206280"/>
            <a:ext cx="9071280" cy="5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Segoe UI Light"/>
              </a:rPr>
              <a:t>Аналитическое решение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2"/>
          <a:stretch/>
        </p:blipFill>
        <p:spPr>
          <a:xfrm>
            <a:off x="1620720" y="1055520"/>
            <a:ext cx="6911280" cy="1228680"/>
          </a:xfrm>
          <a:prstGeom prst="rect">
            <a:avLst/>
          </a:prstGeom>
          <a:ln w="0">
            <a:noFill/>
          </a:ln>
        </p:spPr>
      </p:pic>
      <p:sp>
        <p:nvSpPr>
          <p:cNvPr id="64" name=""/>
          <p:cNvSpPr/>
          <p:nvPr/>
        </p:nvSpPr>
        <p:spPr>
          <a:xfrm>
            <a:off x="685440" y="2658240"/>
            <a:ext cx="9071280" cy="21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3200" spc="-1" strike="noStrike">
                <a:solidFill>
                  <a:srgbClr val="000000"/>
                </a:solidFill>
                <a:latin typeface="Segoe UI Light"/>
              </a:rPr>
              <a:t>Вывод: если в дальнейшем преобразовывать уравнение, то получим уравнение 12-ой степени относительно f2, и решать его не будем, так как аналитического решения для них нет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9280" cy="5668920"/>
          </a:xfrm>
          <a:prstGeom prst="rect">
            <a:avLst/>
          </a:prstGeom>
          <a:ln w="0">
            <a:noFill/>
          </a:ln>
        </p:spPr>
      </p:pic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-258120" y="184680"/>
            <a:ext cx="9071280" cy="5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Segoe UI Light"/>
              </a:rPr>
              <a:t>Математическая модель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2"/>
          <a:stretch/>
        </p:blipFill>
        <p:spPr>
          <a:xfrm>
            <a:off x="4960440" y="1023120"/>
            <a:ext cx="2196720" cy="277560"/>
          </a:xfrm>
          <a:prstGeom prst="rect">
            <a:avLst/>
          </a:prstGeom>
          <a:ln w="0">
            <a:noFill/>
          </a:ln>
        </p:spPr>
      </p:pic>
      <p:sp>
        <p:nvSpPr>
          <p:cNvPr id="68" name=""/>
          <p:cNvSpPr/>
          <p:nvPr/>
        </p:nvSpPr>
        <p:spPr>
          <a:xfrm>
            <a:off x="906840" y="884520"/>
            <a:ext cx="468720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Segoe UI Light"/>
              </a:rPr>
              <a:t>Канонический вид прямой: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95040" y="1706040"/>
            <a:ext cx="468720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Segoe UI Light"/>
              </a:rPr>
              <a:t>Формула для точки пересечения прямых: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3"/>
          <a:stretch/>
        </p:blipFill>
        <p:spPr>
          <a:xfrm>
            <a:off x="7595280" y="1800360"/>
            <a:ext cx="2047320" cy="570960"/>
          </a:xfrm>
          <a:prstGeom prst="rect">
            <a:avLst/>
          </a:prstGeom>
          <a:ln w="0">
            <a:noFill/>
          </a:ln>
        </p:spPr>
      </p:pic>
      <p:pic>
        <p:nvPicPr>
          <p:cNvPr id="71" name="" descr=""/>
          <p:cNvPicPr/>
          <p:nvPr/>
        </p:nvPicPr>
        <p:blipFill>
          <a:blip r:embed="rId4"/>
          <a:stretch/>
        </p:blipFill>
        <p:spPr>
          <a:xfrm>
            <a:off x="5148000" y="1536480"/>
            <a:ext cx="2313720" cy="428040"/>
          </a:xfrm>
          <a:prstGeom prst="rect">
            <a:avLst/>
          </a:prstGeom>
          <a:ln w="0">
            <a:noFill/>
          </a:ln>
        </p:spPr>
      </p:pic>
      <p:pic>
        <p:nvPicPr>
          <p:cNvPr id="72" name="" descr=""/>
          <p:cNvPicPr/>
          <p:nvPr/>
        </p:nvPicPr>
        <p:blipFill>
          <a:blip r:embed="rId5"/>
          <a:stretch/>
        </p:blipFill>
        <p:spPr>
          <a:xfrm>
            <a:off x="5144040" y="2287800"/>
            <a:ext cx="2294640" cy="428040"/>
          </a:xfrm>
          <a:prstGeom prst="rect">
            <a:avLst/>
          </a:prstGeom>
          <a:ln w="0">
            <a:noFill/>
          </a:ln>
        </p:spPr>
      </p:pic>
      <p:sp>
        <p:nvSpPr>
          <p:cNvPr id="73" name=""/>
          <p:cNvSpPr/>
          <p:nvPr/>
        </p:nvSpPr>
        <p:spPr>
          <a:xfrm>
            <a:off x="61920" y="3744000"/>
            <a:ext cx="4687200" cy="67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Segoe UI Light"/>
              </a:rPr>
              <a:t>Формула преломления в векторном виде: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Segoe UI Light"/>
              </a:rPr>
              <a:t>с необходимым условием |</a:t>
            </a:r>
            <a:r>
              <a:rPr b="1" lang="ru-RU" sz="2000" spc="-1" strike="noStrike">
                <a:solidFill>
                  <a:srgbClr val="000000"/>
                </a:solidFill>
                <a:latin typeface="Segoe UI Light"/>
              </a:rPr>
              <a:t>v</a:t>
            </a:r>
            <a:r>
              <a:rPr b="0" lang="ru-RU" sz="2000" spc="-1" strike="noStrike" baseline="-8000">
                <a:solidFill>
                  <a:srgbClr val="000000"/>
                </a:solidFill>
                <a:latin typeface="Segoe UI Light"/>
              </a:rPr>
              <a:t>1</a:t>
            </a:r>
            <a:r>
              <a:rPr b="0" lang="ru-RU" sz="2000" spc="-1" strike="noStrike">
                <a:solidFill>
                  <a:srgbClr val="000000"/>
                </a:solidFill>
                <a:latin typeface="Segoe UI Light"/>
              </a:rPr>
              <a:t>| = n</a:t>
            </a:r>
            <a:r>
              <a:rPr b="0" lang="ru-RU" sz="2000" spc="-1" strike="noStrike" baseline="-8000">
                <a:solidFill>
                  <a:srgbClr val="000000"/>
                </a:solidFill>
                <a:latin typeface="Segoe UI Light"/>
              </a:rPr>
              <a:t>1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6"/>
          <a:stretch/>
        </p:blipFill>
        <p:spPr>
          <a:xfrm>
            <a:off x="5034600" y="3678840"/>
            <a:ext cx="4394880" cy="77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9280" cy="5668920"/>
          </a:xfrm>
          <a:prstGeom prst="rect">
            <a:avLst/>
          </a:prstGeom>
          <a:ln w="0">
            <a:noFill/>
          </a:ln>
        </p:spPr>
      </p:pic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-382680" y="199440"/>
            <a:ext cx="9071280" cy="5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Segoe UI Light"/>
              </a:rPr>
              <a:t>Программная реализация: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382680" y="931320"/>
            <a:ext cx="6101640" cy="4694400"/>
          </a:xfrm>
          <a:prstGeom prst="rect">
            <a:avLst/>
          </a:prstGeom>
          <a:ln w="0"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6827760" y="2504880"/>
            <a:ext cx="2499480" cy="2499480"/>
          </a:xfrm>
          <a:prstGeom prst="rect">
            <a:avLst/>
          </a:prstGeom>
          <a:ln w="0">
            <a:noFill/>
          </a:ln>
        </p:spPr>
      </p:pic>
      <p:pic>
        <p:nvPicPr>
          <p:cNvPr id="79" name="" descr=""/>
          <p:cNvPicPr/>
          <p:nvPr/>
        </p:nvPicPr>
        <p:blipFill>
          <a:blip r:embed="rId4"/>
          <a:stretch/>
        </p:blipFill>
        <p:spPr>
          <a:xfrm>
            <a:off x="6895800" y="1318680"/>
            <a:ext cx="2292120" cy="128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0" y="720"/>
            <a:ext cx="10079280" cy="5668920"/>
          </a:xfrm>
          <a:prstGeom prst="rect">
            <a:avLst/>
          </a:prstGeom>
          <a:ln w="0"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-528840" y="235800"/>
            <a:ext cx="9071280" cy="5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Segoe UI Light"/>
              </a:rPr>
              <a:t>Анализ решения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2" name=""/>
          <p:cNvGraphicFramePr/>
          <p:nvPr/>
        </p:nvGraphicFramePr>
        <p:xfrm>
          <a:off x="1128240" y="1538640"/>
          <a:ext cx="8253720" cy="3538440"/>
        </p:xfrm>
        <a:graphic>
          <a:graphicData uri="http://schemas.openxmlformats.org/drawingml/2006/table">
            <a:tbl>
              <a:tblPr/>
              <a:tblGrid>
                <a:gridCol w="1362240"/>
                <a:gridCol w="1362240"/>
                <a:gridCol w="1362240"/>
                <a:gridCol w="1362240"/>
                <a:gridCol w="1354320"/>
                <a:gridCol w="1450800"/>
              </a:tblGrid>
              <a:tr h="707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ns and nm values (ns=nm)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Experiment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L, mm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Geometric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Time and iterations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Formulaic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Time and iterations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707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n(air) 1.000273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0.171129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1.0003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4.78 ms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17 steps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1.0003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4.27 ms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17 steps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707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n(water)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1.327412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0.082450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1.3275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4.34 ms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17 steps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1.3275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4.25 ms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17 steps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707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n(ethanol)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1.361513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0.071131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1.3616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4.38 ms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17 steps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1.3616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4.39 ms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17 steps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70884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n(petrol)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1.437762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0.043715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1.4378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4.39 ms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17 steps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1.4378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4.39 ms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rgbClr val="000000"/>
                          </a:solidFill>
                          <a:latin typeface="Courier New"/>
                        </a:rPr>
                        <a:t>17 steps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Application>LibreOffice/7.5.3.2$Windows_X86_64 LibreOffice_project/9f56dff12ba03b9acd7730a5a481eea045e468f3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2023-11-23T10:46:14Z</dcterms:created>
  <dc:creator/>
  <dc:description/>
  <dc:language>ru-RU</dc:language>
  <cp:lastModifiedBy/>
  <dcterms:modified xsi:type="dcterms:W3CDTF">2023-11-23T13:36:29Z</dcterms:modified>
  <cp:revision>33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